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87" r:id="rId2"/>
    <p:sldId id="257" r:id="rId3"/>
    <p:sldId id="265" r:id="rId4"/>
    <p:sldId id="283" r:id="rId5"/>
    <p:sldId id="284" r:id="rId6"/>
    <p:sldId id="259" r:id="rId7"/>
    <p:sldId id="276" r:id="rId8"/>
    <p:sldId id="260" r:id="rId9"/>
    <p:sldId id="275" r:id="rId10"/>
    <p:sldId id="261" r:id="rId11"/>
    <p:sldId id="266" r:id="rId12"/>
    <p:sldId id="267" r:id="rId13"/>
    <p:sldId id="268" r:id="rId14"/>
    <p:sldId id="262" r:id="rId15"/>
    <p:sldId id="277" r:id="rId16"/>
    <p:sldId id="278" r:id="rId17"/>
    <p:sldId id="263" r:id="rId18"/>
    <p:sldId id="269" r:id="rId19"/>
    <p:sldId id="270" r:id="rId20"/>
    <p:sldId id="285" r:id="rId21"/>
    <p:sldId id="28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4" autoAdjust="0"/>
  </p:normalViewPr>
  <p:slideViewPr>
    <p:cSldViewPr snapToGrid="0">
      <p:cViewPr varScale="1">
        <p:scale>
          <a:sx n="78" d="100"/>
          <a:sy n="78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FBCA7-9EC8-48DA-9596-71F7FFBD134E}" type="datetimeFigureOut">
              <a:rPr lang="es-MX" smtClean="0"/>
              <a:t>15/08/2017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FEF8A-1CDA-4A6A-979E-F65B18A557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835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Fines de los 90 principio de los 2000, nacen las metodologías agiles, con su manifestó realzan la 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+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interaccion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los individuos, </a:t>
            </a:r>
            <a:b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+la colaboración con el cliente, </a:t>
            </a:r>
            <a:b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+una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rapida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respuesta ante cambios </a:t>
            </a:r>
            <a:b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+y priorizar el software sobre la documentación 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contrapartida a los procesos clásicos hasta el momento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4FEF8A-1CDA-4A6A-979E-F65B18A557A7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2061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Aparecen los conceptos como 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+VBSW, que atacar con metodologías agiles y cuales con metodologías dirigidas por planes</a:t>
            </a:r>
            <a:b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+MDD, analiza los dominios estableciendo modelos similares aumentar la reutilización de características similares.</a:t>
            </a:r>
            <a:b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+COTS mucha funcionalidad, en dezmero del control sobre el software que se adquiere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4FEF8A-1CDA-4A6A-979E-F65B18A557A7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5003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 ahí es donde entra la integración entre la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SW y la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sistemas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}para poder amalgamar todos estos conceptos y saber que herramienta y que proceso aplicar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las diferentes partes en un proyecto de creación de software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4FEF8A-1CDA-4A6A-979E-F65B18A557A7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8807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 advTm="20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 advTm="20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transition spd="slow" advTm="20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 advTm="200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transition spd="slow" advTm="20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 advTm="20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 advTm="2000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 advTm="2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 advTm="20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 advTm="20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 advTm="20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 advTm="20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 advTm="20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 advTm="20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 advTm="20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 advTm="20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ransition spd="slow" advTm="2000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gif"/><Relationship Id="rId4" Type="http://schemas.openxmlformats.org/officeDocument/2006/relationships/image" Target="../media/image5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7" Type="http://schemas.openxmlformats.org/officeDocument/2006/relationships/image" Target="../media/image7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jpeg"/><Relationship Id="rId7" Type="http://schemas.openxmlformats.org/officeDocument/2006/relationships/image" Target="../media/image82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Relationship Id="rId9" Type="http://schemas.openxmlformats.org/officeDocument/2006/relationships/image" Target="../media/image8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jpg"/><Relationship Id="rId7" Type="http://schemas.openxmlformats.org/officeDocument/2006/relationships/image" Target="../media/image42.gi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png"/><Relationship Id="rId9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07067" y="1013615"/>
            <a:ext cx="7766936" cy="1646302"/>
          </a:xfrm>
        </p:spPr>
        <p:txBody>
          <a:bodyPr/>
          <a:lstStyle/>
          <a:p>
            <a:r>
              <a:rPr lang="es-AR" dirty="0"/>
              <a:t>Una vista de la Ingeniería de Software en los Siglos 20 y 21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06688" y="2893108"/>
            <a:ext cx="7766936" cy="1096899"/>
          </a:xfrm>
        </p:spPr>
        <p:txBody>
          <a:bodyPr>
            <a:normAutofit/>
          </a:bodyPr>
          <a:lstStyle/>
          <a:p>
            <a:r>
              <a:rPr lang="es-AR" sz="2400" dirty="0"/>
              <a:t>Barry </a:t>
            </a:r>
            <a:r>
              <a:rPr lang="es-AR" sz="2400" dirty="0" err="1"/>
              <a:t>Boehm</a:t>
            </a:r>
            <a:endParaRPr lang="es-AR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730" y="3219860"/>
            <a:ext cx="3517609" cy="3268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EBD23D6-B6B5-431D-A98A-7C75E198C52A}"/>
              </a:ext>
            </a:extLst>
          </p:cNvPr>
          <p:cNvSpPr/>
          <p:nvPr/>
        </p:nvSpPr>
        <p:spPr>
          <a:xfrm>
            <a:off x="5872447" y="3721439"/>
            <a:ext cx="6096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Grupo 8</a:t>
            </a:r>
          </a:p>
        </p:txBody>
      </p:sp>
    </p:spTree>
    <p:extLst>
      <p:ext uri="{BB962C8B-B14F-4D97-AF65-F5344CB8AC3E}">
        <p14:creationId xmlns:p14="http://schemas.microsoft.com/office/powerpoint/2010/main" val="2482984119"/>
      </p:ext>
    </p:extLst>
  </p:cSld>
  <p:clrMapOvr>
    <a:masterClrMapping/>
  </p:clrMapOvr>
  <p:transition spd="slow" advTm="1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4765" y="239690"/>
            <a:ext cx="8596668" cy="1320800"/>
          </a:xfrm>
        </p:spPr>
        <p:txBody>
          <a:bodyPr/>
          <a:lstStyle/>
          <a:p>
            <a:pPr algn="ctr"/>
            <a:r>
              <a:rPr lang="es-AR" dirty="0"/>
              <a:t>1990 – Concurrencia vs Procesos Secuenciales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189141" y="1491778"/>
            <a:ext cx="1365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POO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95" y="3336919"/>
            <a:ext cx="2829066" cy="18803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79" y="2371598"/>
            <a:ext cx="2358607" cy="1146902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>
            <a:off x="1629406" y="2103413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79" y="4785251"/>
            <a:ext cx="2358607" cy="1154476"/>
          </a:xfrm>
          <a:prstGeom prst="rect">
            <a:avLst/>
          </a:prstGeom>
        </p:spPr>
      </p:pic>
      <p:sp>
        <p:nvSpPr>
          <p:cNvPr id="10" name="Cerrar llave 9"/>
          <p:cNvSpPr/>
          <p:nvPr/>
        </p:nvSpPr>
        <p:spPr>
          <a:xfrm>
            <a:off x="3912566" y="2713237"/>
            <a:ext cx="466108" cy="312768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433" y="3322201"/>
            <a:ext cx="1519443" cy="151944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414" y="1253129"/>
            <a:ext cx="2405959" cy="133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73431"/>
      </p:ext>
    </p:extLst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49815" y="149011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s-AR" sz="8000" dirty="0">
                <a:latin typeface="Gill Sans MT" panose="020B0502020104020203" pitchFamily="34" charset="0"/>
              </a:rPr>
              <a:t>RUP</a:t>
            </a:r>
            <a:r>
              <a:rPr lang="es-AR" dirty="0">
                <a:latin typeface="Gill Sans MT" panose="020B0502020104020203" pitchFamily="34" charset="0"/>
              </a:rPr>
              <a:t> </a:t>
            </a:r>
            <a:br>
              <a:rPr lang="es-AR" dirty="0">
                <a:latin typeface="Gill Sans MT" panose="020B0502020104020203" pitchFamily="34" charset="0"/>
              </a:rPr>
            </a:br>
            <a:endParaRPr lang="es-AR" dirty="0">
              <a:latin typeface="Gill Sans MT" panose="020B05020201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55" y="1878884"/>
            <a:ext cx="3904311" cy="2538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uadroTexto 4"/>
          <p:cNvSpPr txBox="1"/>
          <p:nvPr/>
        </p:nvSpPr>
        <p:spPr>
          <a:xfrm>
            <a:off x="4683669" y="4606528"/>
            <a:ext cx="24341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CICLO DE VIDA DE LOS OBJETIVOS</a:t>
            </a:r>
          </a:p>
          <a:p>
            <a:endParaRPr lang="es-AR" sz="3200" dirty="0">
              <a:solidFill>
                <a:schemeClr val="accent3">
                  <a:lumMod val="60000"/>
                  <a:lumOff val="4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8332710" y="2224793"/>
            <a:ext cx="30275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CICLO DE VIDA DE LA ARQUITECTURA</a:t>
            </a:r>
          </a:p>
          <a:p>
            <a:endParaRPr lang="es-A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10717" y="2078261"/>
            <a:ext cx="251819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CAPACIDAD DE OPERACIÓN INICIAL</a:t>
            </a:r>
          </a:p>
          <a:p>
            <a:endParaRPr lang="es-A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252953"/>
      </p:ext>
    </p:extLst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1581" y="35774"/>
            <a:ext cx="8596668" cy="1376608"/>
          </a:xfrm>
        </p:spPr>
        <p:txBody>
          <a:bodyPr>
            <a:normAutofit/>
          </a:bodyPr>
          <a:lstStyle/>
          <a:p>
            <a:pPr algn="ctr"/>
            <a:r>
              <a:rPr lang="es-AR" sz="8000" dirty="0"/>
              <a:t>UML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72" y="1286455"/>
            <a:ext cx="1453882" cy="18173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50" y="1286456"/>
            <a:ext cx="1453882" cy="18173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65" y="1286455"/>
            <a:ext cx="1453882" cy="1817353"/>
          </a:xfrm>
          <a:prstGeom prst="rect">
            <a:avLst/>
          </a:prstGeom>
        </p:spPr>
      </p:pic>
      <p:sp>
        <p:nvSpPr>
          <p:cNvPr id="7" name="Cerrar llave 6"/>
          <p:cNvSpPr/>
          <p:nvPr/>
        </p:nvSpPr>
        <p:spPr>
          <a:xfrm rot="5400000">
            <a:off x="5109174" y="-610894"/>
            <a:ext cx="1197735" cy="87831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238" y="4614103"/>
            <a:ext cx="2048905" cy="153484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366860" y="3272665"/>
            <a:ext cx="1615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accent3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RUMBAUGH</a:t>
            </a:r>
          </a:p>
          <a:p>
            <a:endParaRPr lang="es-AR" dirty="0">
              <a:latin typeface="Gill Sans MT" panose="020B05020201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165336" y="325098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JACOBSON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8637159" y="3197727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BOOCH</a:t>
            </a:r>
          </a:p>
        </p:txBody>
      </p:sp>
    </p:spTree>
    <p:extLst>
      <p:ext uri="{BB962C8B-B14F-4D97-AF65-F5344CB8AC3E}">
        <p14:creationId xmlns:p14="http://schemas.microsoft.com/office/powerpoint/2010/main" val="1705203409"/>
      </p:ext>
    </p:extLst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50"/>
                            </p:stCondLst>
                            <p:childTnLst>
                              <p:par>
                                <p:cTn id="6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25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62191" y="326264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s-AR" sz="4800" dirty="0"/>
              <a:t>OPEN SOURCE DEVELOPMENT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63" y="1647064"/>
            <a:ext cx="1981200" cy="2162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35" y="1387564"/>
            <a:ext cx="5796579" cy="22700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13" y="4198511"/>
            <a:ext cx="6552490" cy="221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04393"/>
      </p:ext>
    </p:extLst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/>
              <a:t>2000 – Agilidad y Valor.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888FBBD-A082-49CC-A725-F529EAB12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126" r="28978"/>
          <a:stretch/>
        </p:blipFill>
        <p:spPr>
          <a:xfrm rot="21161070">
            <a:off x="1223318" y="1447207"/>
            <a:ext cx="2088293" cy="1993261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2B61933-FC56-426D-B68C-DE40193CF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7261">
            <a:off x="4227732" y="1528526"/>
            <a:ext cx="4602126" cy="277132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A8D49FA-0A79-4C5A-B956-A6B45DE7DB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24" t="22203" r="15740" b="14213"/>
          <a:stretch/>
        </p:blipFill>
        <p:spPr>
          <a:xfrm rot="21021842">
            <a:off x="5515543" y="5067236"/>
            <a:ext cx="2273643" cy="12991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636E280-16BF-4E85-86FB-1DCBDDE97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40237">
            <a:off x="1991238" y="4812430"/>
            <a:ext cx="2381250" cy="158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33782"/>
      </p:ext>
    </p:extLst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D81D7-9CD7-4F77-85D6-B2394A84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849725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 err="1"/>
              <a:t>Value</a:t>
            </a:r>
            <a:r>
              <a:rPr lang="es-MX" dirty="0"/>
              <a:t> </a:t>
            </a:r>
            <a:r>
              <a:rPr lang="es-MX" dirty="0" err="1"/>
              <a:t>Based</a:t>
            </a:r>
            <a:r>
              <a:rPr lang="es-MX" dirty="0"/>
              <a:t> Software </a:t>
            </a:r>
            <a:r>
              <a:rPr lang="es-MX" dirty="0" err="1"/>
              <a:t>Engenieering</a:t>
            </a:r>
            <a:r>
              <a:rPr lang="es-MX" dirty="0"/>
              <a:t> , </a:t>
            </a:r>
            <a:r>
              <a:rPr lang="es-MX" dirty="0" err="1"/>
              <a:t>Model</a:t>
            </a:r>
            <a:r>
              <a:rPr lang="es-MX" dirty="0"/>
              <a:t> </a:t>
            </a:r>
            <a:r>
              <a:rPr lang="es-MX" dirty="0" err="1"/>
              <a:t>Driven</a:t>
            </a:r>
            <a:r>
              <a:rPr lang="es-MX" dirty="0"/>
              <a:t> </a:t>
            </a:r>
            <a:r>
              <a:rPr lang="es-MX" dirty="0" err="1"/>
              <a:t>Development</a:t>
            </a:r>
            <a:r>
              <a:rPr lang="es-MX" dirty="0"/>
              <a:t>, </a:t>
            </a:r>
            <a:r>
              <a:rPr lang="es-MX" dirty="0" err="1"/>
              <a:t>Commercial</a:t>
            </a:r>
            <a:r>
              <a:rPr lang="es-MX" dirty="0"/>
              <a:t> off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Shelf</a:t>
            </a:r>
            <a:r>
              <a:rPr lang="es-MX" dirty="0"/>
              <a:t> </a:t>
            </a:r>
            <a:br>
              <a:rPr lang="es-MX" dirty="0"/>
            </a:b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F4AF82-F749-48F0-9AD9-78CDD0F6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70919">
            <a:off x="6725853" y="4151509"/>
            <a:ext cx="4042702" cy="20578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01A7915-693C-475C-B657-BABE23BF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258" y="2779501"/>
            <a:ext cx="1452563" cy="14086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1C1D991-21C7-497D-A3D1-1AC0EEA99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38762">
            <a:off x="824940" y="2146863"/>
            <a:ext cx="2784709" cy="232303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DB5D3A9-209E-479F-9357-438D66DC2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38762">
            <a:off x="2471424" y="4151062"/>
            <a:ext cx="2537707" cy="2058702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418B35F-5DFC-45D0-AC22-C5BED40AA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 rot="21126682">
            <a:off x="6033097" y="2613804"/>
            <a:ext cx="2607032" cy="1740071"/>
          </a:xfrm>
        </p:spPr>
      </p:pic>
    </p:spTree>
    <p:extLst>
      <p:ext uri="{BB962C8B-B14F-4D97-AF65-F5344CB8AC3E}">
        <p14:creationId xmlns:p14="http://schemas.microsoft.com/office/powerpoint/2010/main" val="2193284398"/>
      </p:ext>
    </p:extLst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8C949-2863-4102-9F61-C73A00DF4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pPr algn="ctr"/>
            <a:r>
              <a:rPr lang="es-MX" dirty="0"/>
              <a:t>Integración de la Ingeniería de Software y la Ingeniería en sistemas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DB1D25E-8236-4F2F-9021-B1E35623E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807379">
            <a:off x="7836366" y="3080506"/>
            <a:ext cx="4150281" cy="82867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EFEF0FC-51CF-40D2-A1DD-B0879CBDE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929" y="4665759"/>
            <a:ext cx="2025975" cy="17192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9B13771-0723-427D-8366-A0A2B4400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114" y="2215458"/>
            <a:ext cx="4389898" cy="23412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A09B92F-5053-4C9F-B58E-AB7217BDE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8040">
            <a:off x="2602683" y="4828201"/>
            <a:ext cx="2456437" cy="161607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BF23408-C71D-4AC8-B5EC-F2378D0E78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0979">
            <a:off x="316813" y="2956579"/>
            <a:ext cx="2247450" cy="128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51000"/>
      </p:ext>
    </p:extLst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2166" y="609600"/>
            <a:ext cx="8596668" cy="1320800"/>
          </a:xfrm>
        </p:spPr>
        <p:txBody>
          <a:bodyPr/>
          <a:lstStyle/>
          <a:p>
            <a:pPr algn="ctr"/>
            <a:r>
              <a:rPr lang="es-AR" dirty="0"/>
              <a:t>2010 – Globalización y Sistemas de Sistemas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06268" y="5082315"/>
            <a:ext cx="3831046" cy="1775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dirty="0">
                <a:solidFill>
                  <a:schemeClr val="accent2"/>
                </a:solidFill>
                <a:latin typeface="SeasideResortNF"/>
              </a:rPr>
              <a:t>Sistemas de Sistemas(SOS)</a:t>
            </a:r>
          </a:p>
          <a:p>
            <a:endParaRPr lang="es-AR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5696612" y="1855686"/>
            <a:ext cx="4675698" cy="867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dirty="0">
                <a:solidFill>
                  <a:schemeClr val="accent2"/>
                </a:solidFill>
                <a:latin typeface="SeasideResortNF"/>
              </a:rPr>
              <a:t>Conectividad global</a:t>
            </a:r>
          </a:p>
          <a:p>
            <a:endParaRPr lang="es-AR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2128">
            <a:off x="6554734" y="2800712"/>
            <a:ext cx="4953276" cy="299593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0386">
            <a:off x="692037" y="1880571"/>
            <a:ext cx="4249057" cy="307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70048"/>
      </p:ext>
    </p:extLst>
  </p:cSld>
  <p:clrMapOvr>
    <a:masterClrMapping/>
  </p:clrMapOvr>
  <p:transition spd="slow" advTm="20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Conectividad global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89415" y="1270000"/>
            <a:ext cx="3384588" cy="1394823"/>
          </a:xfrm>
        </p:spPr>
        <p:txBody>
          <a:bodyPr/>
          <a:lstStyle/>
          <a:p>
            <a:pPr marL="0" indent="0">
              <a:buNone/>
            </a:pPr>
            <a:r>
              <a:rPr lang="es-ES" i="1" dirty="0"/>
              <a:t>Nuevas estrategias y nuevos procesos dentro de una organización</a:t>
            </a:r>
            <a:r>
              <a:rPr lang="es-ES" dirty="0"/>
              <a:t> </a:t>
            </a:r>
          </a:p>
          <a:p>
            <a:endParaRPr lang="en-U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867642" y="4443952"/>
            <a:ext cx="4108026" cy="1945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i="1" dirty="0"/>
              <a:t>Integración de distintas disciplinas</a:t>
            </a:r>
          </a:p>
          <a:p>
            <a:pPr marL="0" indent="0">
              <a:buNone/>
            </a:pPr>
            <a:r>
              <a:rPr lang="es-ES" i="1" dirty="0"/>
              <a:t>Marketing</a:t>
            </a:r>
          </a:p>
          <a:p>
            <a:pPr marL="0" indent="0">
              <a:buNone/>
            </a:pPr>
            <a:r>
              <a:rPr lang="es-ES" i="1" dirty="0"/>
              <a:t>Finanzas</a:t>
            </a:r>
          </a:p>
          <a:p>
            <a:pPr marL="0" indent="0">
              <a:buNone/>
            </a:pPr>
            <a:r>
              <a:rPr lang="es-ES" dirty="0"/>
              <a:t>Informática</a:t>
            </a:r>
          </a:p>
          <a:p>
            <a:endParaRPr lang="es-AR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527696" y="5226007"/>
            <a:ext cx="4108026" cy="1945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i="1" dirty="0"/>
              <a:t>Desafíos</a:t>
            </a:r>
          </a:p>
          <a:p>
            <a:pPr marL="0" indent="0">
              <a:buNone/>
            </a:pPr>
            <a:r>
              <a:rPr lang="es-ES" i="1" dirty="0"/>
              <a:t>Establecer puentes interculturales entre disciplinas</a:t>
            </a:r>
            <a:endParaRPr lang="es-ES" dirty="0"/>
          </a:p>
          <a:p>
            <a:endParaRPr lang="es-AR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5109">
            <a:off x="1492905" y="1739170"/>
            <a:ext cx="2857500" cy="2124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3899">
            <a:off x="5754781" y="2699762"/>
            <a:ext cx="3322133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1929"/>
      </p:ext>
    </p:extLst>
  </p:cSld>
  <p:clrMapOvr>
    <a:masterClrMapping/>
  </p:clrMapOvr>
  <p:transition spd="slow" advTm="20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Software intensivo en Sistemas de sistemas (SOS)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7231" y="2218817"/>
            <a:ext cx="3881603" cy="726302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2"/>
                </a:solidFill>
              </a:rPr>
              <a:t>Integrar sistemas independientes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5679957" y="4570975"/>
            <a:ext cx="3881603" cy="726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s-ES" dirty="0">
                <a:solidFill>
                  <a:schemeClr val="accent2"/>
                </a:solidFill>
              </a:rPr>
              <a:t>Evolución dinámica frente a cambios del entorno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4975668" y="1665452"/>
            <a:ext cx="5532460" cy="1544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s-ES" dirty="0">
                <a:solidFill>
                  <a:schemeClr val="accent2"/>
                </a:solidFill>
              </a:rPr>
              <a:t>Éxito…</a:t>
            </a:r>
          </a:p>
          <a:p>
            <a:pPr marL="0" indent="0">
              <a:buFont typeface="Wingdings 3" charset="2"/>
              <a:buNone/>
            </a:pPr>
            <a:r>
              <a:rPr lang="es-ES" dirty="0">
                <a:solidFill>
                  <a:schemeClr val="accent2"/>
                </a:solidFill>
              </a:rPr>
              <a:t>Lograr decisiones conjuntas entre interesados</a:t>
            </a:r>
          </a:p>
          <a:p>
            <a:pPr marL="0" indent="0">
              <a:buFont typeface="Wingdings 3" charset="2"/>
              <a:buNone/>
            </a:pPr>
            <a:r>
              <a:rPr lang="es-ES" dirty="0">
                <a:solidFill>
                  <a:schemeClr val="accent2"/>
                </a:solidFill>
              </a:rPr>
              <a:t>Resolver necesidades conflictivas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121306" y="3293723"/>
            <a:ext cx="3881603" cy="726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s-ES" dirty="0">
                <a:solidFill>
                  <a:schemeClr val="accent2"/>
                </a:solidFill>
              </a:rPr>
              <a:t>Competir y adaptarse mas al software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1741">
            <a:off x="505367" y="3236291"/>
            <a:ext cx="4559755" cy="266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36533"/>
      </p:ext>
    </p:extLst>
  </p:cSld>
  <p:clrMapOvr>
    <a:masterClrMapping/>
  </p:clrMapOvr>
  <p:transition spd="slow" advTm="20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/>
              <a:t>1950 – Ingeniería de Software vs Ingeniería de Hardware</a:t>
            </a:r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965370">
            <a:off x="7237993" y="2715905"/>
            <a:ext cx="3050697" cy="16701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9775">
            <a:off x="4867885" y="3405454"/>
            <a:ext cx="1905000" cy="10001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0168">
            <a:off x="9846938" y="2085529"/>
            <a:ext cx="1905000" cy="10001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09" y="4662152"/>
            <a:ext cx="3680119" cy="203558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19666" y="2419113"/>
            <a:ext cx="2625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>
                <a:solidFill>
                  <a:schemeClr val="accent2"/>
                </a:solidFill>
                <a:latin typeface="SeasideResortNF" panose="00000400000000000000" pitchFamily="2" charset="0"/>
              </a:rPr>
              <a:t>SOFTWARE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841666" y="2433768"/>
            <a:ext cx="7264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dirty="0">
                <a:solidFill>
                  <a:srgbClr val="FF0000"/>
                </a:solidFill>
                <a:latin typeface="Arial Black" panose="020B0A04020102020204" pitchFamily="34" charset="0"/>
              </a:rPr>
              <a:t>==</a:t>
            </a:r>
          </a:p>
          <a:p>
            <a:endParaRPr lang="es-AR" dirty="0"/>
          </a:p>
        </p:txBody>
      </p:sp>
      <p:sp>
        <p:nvSpPr>
          <p:cNvPr id="9" name="CuadroTexto 8"/>
          <p:cNvSpPr txBox="1"/>
          <p:nvPr/>
        </p:nvSpPr>
        <p:spPr>
          <a:xfrm>
            <a:off x="3668643" y="2433768"/>
            <a:ext cx="2614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dirty="0">
                <a:solidFill>
                  <a:schemeClr val="accent2"/>
                </a:solidFill>
                <a:latin typeface="SeasideResortNF" panose="00000400000000000000" pitchFamily="2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940150267"/>
      </p:ext>
    </p:extLst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2220"/>
          </a:xfrm>
        </p:spPr>
        <p:txBody>
          <a:bodyPr/>
          <a:lstStyle/>
          <a:p>
            <a:r>
              <a:rPr lang="es-AR" dirty="0"/>
              <a:t>2020 y mas allá </a:t>
            </a:r>
          </a:p>
        </p:txBody>
      </p:sp>
      <p:pic>
        <p:nvPicPr>
          <p:cNvPr id="1028" name="Picture 4" descr="http://www.fondos7.net/wallpaper-original/wallpapers/buzz-lightyear-10765.jpg">
            <a:extLst>
              <a:ext uri="{FF2B5EF4-FFF2-40B4-BE49-F238E27FC236}">
                <a16:creationId xmlns:a16="http://schemas.microsoft.com/office/drawing/2014/main" id="{48E7F576-6B89-4222-B36E-F23C7FB0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859" y="609600"/>
            <a:ext cx="1036984" cy="64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porisrael.org/files/2014/05/nanotecnologia.jpg">
            <a:extLst>
              <a:ext uri="{FF2B5EF4-FFF2-40B4-BE49-F238E27FC236}">
                <a16:creationId xmlns:a16="http://schemas.microsoft.com/office/drawing/2014/main" id="{695CB61F-713E-451A-924C-A9F9B8B41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972" y="882211"/>
            <a:ext cx="2659345" cy="165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otimpossiblenow.com/wp-content/uploads/2017/05/tecnologia-de-hoy.jpg">
            <a:extLst>
              <a:ext uri="{FF2B5EF4-FFF2-40B4-BE49-F238E27FC236}">
                <a16:creationId xmlns:a16="http://schemas.microsoft.com/office/drawing/2014/main" id="{4E4E870D-3E5A-48D7-AE6A-A921A5294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234" y="2959565"/>
            <a:ext cx="3526610" cy="146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nologia.com/wp-content/uploads/2012/11/telefonos-moviles-flexibles-Samsung.jpg">
            <a:extLst>
              <a:ext uri="{FF2B5EF4-FFF2-40B4-BE49-F238E27FC236}">
                <a16:creationId xmlns:a16="http://schemas.microsoft.com/office/drawing/2014/main" id="{5B1A59B6-26E8-48A0-93F3-A2FF55BD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02" y="3039557"/>
            <a:ext cx="2601205" cy="173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vanguardia.com/sites/default/files/imagecache/Noticia_600x400/foto_interna/2016/01/05/web_3_realidad_vi_wide_ce.jpg">
            <a:extLst>
              <a:ext uri="{FF2B5EF4-FFF2-40B4-BE49-F238E27FC236}">
                <a16:creationId xmlns:a16="http://schemas.microsoft.com/office/drawing/2014/main" id="{EB160F8C-EA90-4E7A-AD50-86C29D9D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11" y="5349120"/>
            <a:ext cx="2955172" cy="136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para look forward">
            <a:extLst>
              <a:ext uri="{FF2B5EF4-FFF2-40B4-BE49-F238E27FC236}">
                <a16:creationId xmlns:a16="http://schemas.microsoft.com/office/drawing/2014/main" id="{CE05EC59-625D-407D-8781-2F6BAB06E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443" y="2950612"/>
            <a:ext cx="3514389" cy="169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doblada 6">
            <a:extLst>
              <a:ext uri="{FF2B5EF4-FFF2-40B4-BE49-F238E27FC236}">
                <a16:creationId xmlns:a16="http://schemas.microsoft.com/office/drawing/2014/main" id="{543401CC-EE00-435F-858C-BE1E91469F90}"/>
              </a:ext>
            </a:extLst>
          </p:cNvPr>
          <p:cNvSpPr/>
          <p:nvPr/>
        </p:nvSpPr>
        <p:spPr>
          <a:xfrm>
            <a:off x="6767566" y="1732329"/>
            <a:ext cx="834887" cy="1107269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4" name="Flecha: doblada 13">
            <a:extLst>
              <a:ext uri="{FF2B5EF4-FFF2-40B4-BE49-F238E27FC236}">
                <a16:creationId xmlns:a16="http://schemas.microsoft.com/office/drawing/2014/main" id="{CD47758A-F4D5-41C6-A7C1-322E1631BFCE}"/>
              </a:ext>
            </a:extLst>
          </p:cNvPr>
          <p:cNvSpPr/>
          <p:nvPr/>
        </p:nvSpPr>
        <p:spPr>
          <a:xfrm rot="10800000">
            <a:off x="4104860" y="4866320"/>
            <a:ext cx="834887" cy="965600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6" name="Flecha: doblada 15">
            <a:extLst>
              <a:ext uri="{FF2B5EF4-FFF2-40B4-BE49-F238E27FC236}">
                <a16:creationId xmlns:a16="http://schemas.microsoft.com/office/drawing/2014/main" id="{D0696D7E-2E1D-4547-AA57-0A3A30A18336}"/>
              </a:ext>
            </a:extLst>
          </p:cNvPr>
          <p:cNvSpPr/>
          <p:nvPr/>
        </p:nvSpPr>
        <p:spPr>
          <a:xfrm flipH="1">
            <a:off x="3888369" y="1985635"/>
            <a:ext cx="887041" cy="827192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7" name="Flecha: doblada 16">
            <a:extLst>
              <a:ext uri="{FF2B5EF4-FFF2-40B4-BE49-F238E27FC236}">
                <a16:creationId xmlns:a16="http://schemas.microsoft.com/office/drawing/2014/main" id="{FF7827FF-AACF-4C77-A5C2-839E4255E70D}"/>
              </a:ext>
            </a:extLst>
          </p:cNvPr>
          <p:cNvSpPr/>
          <p:nvPr/>
        </p:nvSpPr>
        <p:spPr>
          <a:xfrm rot="10800000" flipH="1">
            <a:off x="6715412" y="4866320"/>
            <a:ext cx="887041" cy="965601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pic>
        <p:nvPicPr>
          <p:cNvPr id="3076" name="Picture 4" descr="Resultado de imagen para problema">
            <a:extLst>
              <a:ext uri="{FF2B5EF4-FFF2-40B4-BE49-F238E27FC236}">
                <a16:creationId xmlns:a16="http://schemas.microsoft.com/office/drawing/2014/main" id="{9823C2EE-18E2-4A8F-9A6C-918E2EB4B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972" y="4780991"/>
            <a:ext cx="1933590" cy="193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limpieza inteligente">
            <a:extLst>
              <a:ext uri="{FF2B5EF4-FFF2-40B4-BE49-F238E27FC236}">
                <a16:creationId xmlns:a16="http://schemas.microsoft.com/office/drawing/2014/main" id="{D82EC7AC-3920-40C2-A4A2-F7C6A1A0A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61" y="1316102"/>
            <a:ext cx="2340665" cy="137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7F8680F7-EA78-4F0C-A852-C23A1B9A6A00}"/>
              </a:ext>
            </a:extLst>
          </p:cNvPr>
          <p:cNvSpPr/>
          <p:nvPr/>
        </p:nvSpPr>
        <p:spPr>
          <a:xfrm>
            <a:off x="2906416" y="3694276"/>
            <a:ext cx="881510" cy="42626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Flecha: hacia la izquierda 20">
            <a:extLst>
              <a:ext uri="{FF2B5EF4-FFF2-40B4-BE49-F238E27FC236}">
                <a16:creationId xmlns:a16="http://schemas.microsoft.com/office/drawing/2014/main" id="{17092526-3BBB-4DA0-A18A-50AA7F9E4B6E}"/>
              </a:ext>
            </a:extLst>
          </p:cNvPr>
          <p:cNvSpPr/>
          <p:nvPr/>
        </p:nvSpPr>
        <p:spPr>
          <a:xfrm flipH="1">
            <a:off x="7520841" y="3694276"/>
            <a:ext cx="881384" cy="426266"/>
          </a:xfrm>
          <a:prstGeom prst="lef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93287075"/>
      </p:ext>
    </p:extLst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84171-CF79-45B2-AC45-99861910B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 </a:t>
            </a:r>
            <a:r>
              <a:rPr lang="en-GB" dirty="0" err="1"/>
              <a:t>allá</a:t>
            </a:r>
            <a:r>
              <a:rPr lang="en-GB" dirty="0"/>
              <a:t>…</a:t>
            </a:r>
            <a:endParaRPr lang="es-AR" dirty="0"/>
          </a:p>
        </p:txBody>
      </p:sp>
      <p:pic>
        <p:nvPicPr>
          <p:cNvPr id="2050" name="Picture 2" descr="http://sc.diarioelpais.com/files/article_main/uploads/2014/05/28/5386814f44873.jpg">
            <a:extLst>
              <a:ext uri="{FF2B5EF4-FFF2-40B4-BE49-F238E27FC236}">
                <a16:creationId xmlns:a16="http://schemas.microsoft.com/office/drawing/2014/main" id="{FA3DC53E-C46E-463A-9194-32F73CBBA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8573">
            <a:off x="8254113" y="2540739"/>
            <a:ext cx="2906839" cy="177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para software automatico">
            <a:extLst>
              <a:ext uri="{FF2B5EF4-FFF2-40B4-BE49-F238E27FC236}">
                <a16:creationId xmlns:a16="http://schemas.microsoft.com/office/drawing/2014/main" id="{743A5745-8301-4774-A0FB-7AA1ABB51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3840">
            <a:off x="8329506" y="4849220"/>
            <a:ext cx="3324595" cy="156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www.biomecanica.inb.unam.mx/wp-content/uploads/2015/08/protesis-500x354.png">
            <a:extLst>
              <a:ext uri="{FF2B5EF4-FFF2-40B4-BE49-F238E27FC236}">
                <a16:creationId xmlns:a16="http://schemas.microsoft.com/office/drawing/2014/main" id="{639F2676-6680-4CD8-B4BE-FFE49ADAE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3609">
            <a:off x="5393306" y="532027"/>
            <a:ext cx="2849276" cy="201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brir llave 4">
            <a:extLst>
              <a:ext uri="{FF2B5EF4-FFF2-40B4-BE49-F238E27FC236}">
                <a16:creationId xmlns:a16="http://schemas.microsoft.com/office/drawing/2014/main" id="{733D8658-4873-42A3-96E7-BE1FBE243E97}"/>
              </a:ext>
            </a:extLst>
          </p:cNvPr>
          <p:cNvSpPr/>
          <p:nvPr/>
        </p:nvSpPr>
        <p:spPr>
          <a:xfrm>
            <a:off x="4174202" y="1270000"/>
            <a:ext cx="513236" cy="4198735"/>
          </a:xfrm>
          <a:prstGeom prst="leftBrace">
            <a:avLst>
              <a:gd name="adj1" fmla="val 62557"/>
              <a:gd name="adj2" fmla="val 51005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098" name="Picture 2" descr="Imagen relacionada">
            <a:extLst>
              <a:ext uri="{FF2B5EF4-FFF2-40B4-BE49-F238E27FC236}">
                <a16:creationId xmlns:a16="http://schemas.microsoft.com/office/drawing/2014/main" id="{786B4791-DA69-475F-A069-5DCE63A46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01524">
            <a:off x="4827354" y="3606118"/>
            <a:ext cx="3004102" cy="181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biologia">
            <a:extLst>
              <a:ext uri="{FF2B5EF4-FFF2-40B4-BE49-F238E27FC236}">
                <a16:creationId xmlns:a16="http://schemas.microsoft.com/office/drawing/2014/main" id="{B09F3453-31AF-4A0D-A703-A29C72634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7" y="2929871"/>
            <a:ext cx="1562652" cy="8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para informatica">
            <a:extLst>
              <a:ext uri="{FF2B5EF4-FFF2-40B4-BE49-F238E27FC236}">
                <a16:creationId xmlns:a16="http://schemas.microsoft.com/office/drawing/2014/main" id="{2F277BB7-80C3-4217-994E-3FB1D2331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486" y="2888971"/>
            <a:ext cx="1976298" cy="97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igno más 9">
            <a:extLst>
              <a:ext uri="{FF2B5EF4-FFF2-40B4-BE49-F238E27FC236}">
                <a16:creationId xmlns:a16="http://schemas.microsoft.com/office/drawing/2014/main" id="{7B04B23E-F791-4AF7-BF94-938086C488BB}"/>
              </a:ext>
            </a:extLst>
          </p:cNvPr>
          <p:cNvSpPr/>
          <p:nvPr/>
        </p:nvSpPr>
        <p:spPr>
          <a:xfrm>
            <a:off x="1596239" y="3117576"/>
            <a:ext cx="596347" cy="503582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AD1DA95-49BD-49AF-A555-FDFD57D0C5F4}"/>
              </a:ext>
            </a:extLst>
          </p:cNvPr>
          <p:cNvSpPr txBox="1"/>
          <p:nvPr/>
        </p:nvSpPr>
        <p:spPr>
          <a:xfrm>
            <a:off x="194904" y="3904661"/>
            <a:ext cx="1267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Biolog</a:t>
            </a:r>
            <a:r>
              <a:rPr lang="es-AR" sz="2400" dirty="0" err="1"/>
              <a:t>ía</a:t>
            </a:r>
            <a:endParaRPr lang="es-AR" sz="2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BCA02E2-B440-4E02-8F3C-D66511C6AE06}"/>
              </a:ext>
            </a:extLst>
          </p:cNvPr>
          <p:cNvSpPr txBox="1"/>
          <p:nvPr/>
        </p:nvSpPr>
        <p:spPr>
          <a:xfrm>
            <a:off x="2220774" y="3913183"/>
            <a:ext cx="1891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Informática</a:t>
            </a:r>
          </a:p>
        </p:txBody>
      </p:sp>
    </p:spTree>
    <p:extLst>
      <p:ext uri="{BB962C8B-B14F-4D97-AF65-F5344CB8AC3E}">
        <p14:creationId xmlns:p14="http://schemas.microsoft.com/office/powerpoint/2010/main" val="2974689799"/>
      </p:ext>
    </p:extLst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5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ntr" presetSubtype="0" fill="hold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87948" y="287972"/>
            <a:ext cx="8596668" cy="1320800"/>
          </a:xfrm>
        </p:spPr>
        <p:txBody>
          <a:bodyPr/>
          <a:lstStyle/>
          <a:p>
            <a:pPr algn="ctr"/>
            <a:r>
              <a:rPr lang="es-AR" sz="7200" dirty="0">
                <a:latin typeface="SeasideResortNF" panose="00000400000000000000" pitchFamily="2" charset="0"/>
              </a:rPr>
              <a:t>SAGE</a:t>
            </a:r>
            <a:r>
              <a:rPr lang="es-AR" dirty="0"/>
              <a:t> 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644" y="1698925"/>
            <a:ext cx="4511423" cy="4992164"/>
          </a:xfrm>
        </p:spPr>
      </p:pic>
      <p:sp>
        <p:nvSpPr>
          <p:cNvPr id="7" name="CuadroTexto 6"/>
          <p:cNvSpPr txBox="1"/>
          <p:nvPr/>
        </p:nvSpPr>
        <p:spPr>
          <a:xfrm>
            <a:off x="274532" y="1246967"/>
            <a:ext cx="358843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dirty="0">
                <a:solidFill>
                  <a:schemeClr val="accent2"/>
                </a:solidFill>
                <a:latin typeface="SeasideResortNF" panose="00000400000000000000" pitchFamily="2" charset="0"/>
              </a:rPr>
              <a:t>Proceso de Desarrollo </a:t>
            </a:r>
          </a:p>
          <a:p>
            <a:endParaRPr lang="es-AR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7877">
            <a:off x="8400386" y="1557087"/>
            <a:ext cx="3571088" cy="1847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82802426"/>
      </p:ext>
    </p:extLst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1960 - Creación del Software</a:t>
            </a:r>
          </a:p>
        </p:txBody>
      </p:sp>
      <p:pic>
        <p:nvPicPr>
          <p:cNvPr id="1032" name="Picture 8" descr="https://i.ytimg.com/vi/0cMuHWOaKks/maxresdefault.jpg">
            <a:extLst>
              <a:ext uri="{FF2B5EF4-FFF2-40B4-BE49-F238E27FC236}">
                <a16:creationId xmlns:a16="http://schemas.microsoft.com/office/drawing/2014/main" id="{D03F7FF7-E1A2-4A61-84C2-786283AA4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2" y="1741400"/>
            <a:ext cx="3854490" cy="216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software vs hardware">
            <a:extLst>
              <a:ext uri="{FF2B5EF4-FFF2-40B4-BE49-F238E27FC236}">
                <a16:creationId xmlns:a16="http://schemas.microsoft.com/office/drawing/2014/main" id="{086F7CD7-5795-4142-B2AA-5A53921F4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984" y="462437"/>
            <a:ext cx="2254984" cy="69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para cambio">
            <a:extLst>
              <a:ext uri="{FF2B5EF4-FFF2-40B4-BE49-F238E27FC236}">
                <a16:creationId xmlns:a16="http://schemas.microsoft.com/office/drawing/2014/main" id="{2766B500-564A-4140-83C1-7F42E1156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813" y="1482349"/>
            <a:ext cx="1919739" cy="12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n relacionada">
            <a:extLst>
              <a:ext uri="{FF2B5EF4-FFF2-40B4-BE49-F238E27FC236}">
                <a16:creationId xmlns:a16="http://schemas.microsoft.com/office/drawing/2014/main" id="{1A8664F8-4F8F-445D-BF3E-C802D9E51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24" y="2994084"/>
            <a:ext cx="2026518" cy="120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para codigo informatico">
            <a:extLst>
              <a:ext uri="{FF2B5EF4-FFF2-40B4-BE49-F238E27FC236}">
                <a16:creationId xmlns:a16="http://schemas.microsoft.com/office/drawing/2014/main" id="{814C1366-C2A2-4CA8-AE3A-5AC031B9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6" y="4150749"/>
            <a:ext cx="2325461" cy="178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n para arreglar fondo transparente">
            <a:extLst>
              <a:ext uri="{FF2B5EF4-FFF2-40B4-BE49-F238E27FC236}">
                <a16:creationId xmlns:a16="http://schemas.microsoft.com/office/drawing/2014/main" id="{7C113383-A8D0-498B-87D3-DB6A21DD2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033" y="4693042"/>
            <a:ext cx="875511" cy="8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curvada hacia arriba 4">
            <a:extLst>
              <a:ext uri="{FF2B5EF4-FFF2-40B4-BE49-F238E27FC236}">
                <a16:creationId xmlns:a16="http://schemas.microsoft.com/office/drawing/2014/main" id="{6EF05C82-BE1A-4F7B-AD53-92DC50489806}"/>
              </a:ext>
            </a:extLst>
          </p:cNvPr>
          <p:cNvSpPr/>
          <p:nvPr/>
        </p:nvSpPr>
        <p:spPr>
          <a:xfrm rot="11299422">
            <a:off x="1560245" y="4055573"/>
            <a:ext cx="884475" cy="576484"/>
          </a:xfrm>
          <a:prstGeom prst="curvedUpArrow">
            <a:avLst>
              <a:gd name="adj1" fmla="val 25000"/>
              <a:gd name="adj2" fmla="val 59527"/>
              <a:gd name="adj3" fmla="val 509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F7D5E8C-1024-4106-81AD-C9B5987C48C2}"/>
              </a:ext>
            </a:extLst>
          </p:cNvPr>
          <p:cNvSpPr/>
          <p:nvPr/>
        </p:nvSpPr>
        <p:spPr>
          <a:xfrm>
            <a:off x="198170" y="5911541"/>
            <a:ext cx="250319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Code</a:t>
            </a:r>
            <a:r>
              <a:rPr lang="es-E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and </a:t>
            </a:r>
            <a:r>
              <a:rPr lang="es-ES" sz="2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Fix</a:t>
            </a:r>
            <a:endParaRPr lang="es-E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E1F428CA-AFE1-400B-AB6E-9FE939023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66666">
            <a:off x="8708109" y="1270506"/>
            <a:ext cx="2952035" cy="165314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0699CE1-944C-4BF9-A032-55D23D16C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717322">
            <a:off x="7134706" y="3079311"/>
            <a:ext cx="2026421" cy="1349017"/>
          </a:xfrm>
          <a:prstGeom prst="rect">
            <a:avLst/>
          </a:prstGeom>
        </p:spPr>
      </p:pic>
      <p:pic>
        <p:nvPicPr>
          <p:cNvPr id="1026" name="Picture 2" descr="Resultado de imagen para clase">
            <a:extLst>
              <a:ext uri="{FF2B5EF4-FFF2-40B4-BE49-F238E27FC236}">
                <a16:creationId xmlns:a16="http://schemas.microsoft.com/office/drawing/2014/main" id="{73A9917D-85FF-46F1-A957-D4A9E35D8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0439">
            <a:off x="8534854" y="4557876"/>
            <a:ext cx="2770782" cy="184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117195"/>
      </p:ext>
    </p:extLst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50"/>
                            </p:stCondLst>
                            <p:childTnLst>
                              <p:par>
                                <p:cTn id="26" presetID="26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5098C-B76F-4B02-B1A6-EB905ADB6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4770"/>
          </a:xfrm>
        </p:spPr>
        <p:txBody>
          <a:bodyPr/>
          <a:lstStyle/>
          <a:p>
            <a:r>
              <a:rPr lang="en-GB" dirty="0" err="1"/>
              <a:t>Otras</a:t>
            </a:r>
            <a:r>
              <a:rPr lang="en-GB" dirty="0"/>
              <a:t> </a:t>
            </a:r>
            <a:r>
              <a:rPr lang="en-GB" dirty="0" err="1"/>
              <a:t>tendencias</a:t>
            </a:r>
            <a:endParaRPr lang="es-A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42EB835-923E-4F77-8C25-DF024AA1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47653">
            <a:off x="6175449" y="5207290"/>
            <a:ext cx="2781141" cy="6264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66E8F1E-9C8A-48E2-81F4-5C6E931D3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81568">
            <a:off x="4582905" y="3862531"/>
            <a:ext cx="2511306" cy="91420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15E2802-F710-410E-99D0-F50D88243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608" y="1430434"/>
            <a:ext cx="1183262" cy="784605"/>
          </a:xfrm>
          <a:prstGeom prst="rect">
            <a:avLst/>
          </a:prstGeom>
        </p:spPr>
      </p:pic>
      <p:pic>
        <p:nvPicPr>
          <p:cNvPr id="1026" name="Picture 2" descr="Resultado de imagen para OS / 360">
            <a:extLst>
              <a:ext uri="{FF2B5EF4-FFF2-40B4-BE49-F238E27FC236}">
                <a16:creationId xmlns:a16="http://schemas.microsoft.com/office/drawing/2014/main" id="{6974B30B-AD44-4BEB-90FA-AA58013F5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5315">
            <a:off x="5615768" y="2301497"/>
            <a:ext cx="1955813" cy="110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sultado de imagen para otan">
            <a:extLst>
              <a:ext uri="{FF2B5EF4-FFF2-40B4-BE49-F238E27FC236}">
                <a16:creationId xmlns:a16="http://schemas.microsoft.com/office/drawing/2014/main" id="{CCC074EF-C881-4709-8E4D-ED7C552FD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716" y="1536507"/>
            <a:ext cx="2488451" cy="186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n relacionada">
            <a:extLst>
              <a:ext uri="{FF2B5EF4-FFF2-40B4-BE49-F238E27FC236}">
                <a16:creationId xmlns:a16="http://schemas.microsoft.com/office/drawing/2014/main" id="{C243B5F3-61C1-462C-901F-09C81FCA9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220" y="3570780"/>
            <a:ext cx="1738560" cy="132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echa: curvada hacia la derecha 17">
            <a:extLst>
              <a:ext uri="{FF2B5EF4-FFF2-40B4-BE49-F238E27FC236}">
                <a16:creationId xmlns:a16="http://schemas.microsoft.com/office/drawing/2014/main" id="{21794F70-242C-464F-AFE1-E4F27210BC56}"/>
              </a:ext>
            </a:extLst>
          </p:cNvPr>
          <p:cNvSpPr/>
          <p:nvPr/>
        </p:nvSpPr>
        <p:spPr>
          <a:xfrm>
            <a:off x="8720526" y="3032161"/>
            <a:ext cx="539864" cy="1077238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pic>
        <p:nvPicPr>
          <p:cNvPr id="20" name="Picture 4" descr="https://teusje.files.wordpress.com/2011/03/spaghetti-code.jpg">
            <a:extLst>
              <a:ext uri="{FF2B5EF4-FFF2-40B4-BE49-F238E27FC236}">
                <a16:creationId xmlns:a16="http://schemas.microsoft.com/office/drawing/2014/main" id="{C420D31D-9088-4450-87C9-2C9A7F1F6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43" y="4898605"/>
            <a:ext cx="1995711" cy="169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n relacionada">
            <a:extLst>
              <a:ext uri="{FF2B5EF4-FFF2-40B4-BE49-F238E27FC236}">
                <a16:creationId xmlns:a16="http://schemas.microsoft.com/office/drawing/2014/main" id="{8607A027-75E1-4CF9-A64F-C1886AE81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37" y="1516319"/>
            <a:ext cx="1906734" cy="124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doblada 2">
            <a:extLst>
              <a:ext uri="{FF2B5EF4-FFF2-40B4-BE49-F238E27FC236}">
                <a16:creationId xmlns:a16="http://schemas.microsoft.com/office/drawing/2014/main" id="{BD24E036-922E-4AE0-8C1B-D7C0525935A1}"/>
              </a:ext>
            </a:extLst>
          </p:cNvPr>
          <p:cNvSpPr/>
          <p:nvPr/>
        </p:nvSpPr>
        <p:spPr>
          <a:xfrm rot="5400000">
            <a:off x="2339397" y="2277801"/>
            <a:ext cx="698536" cy="706329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034462D0-A754-4E9C-AC47-4D0B9BEEFC10}"/>
              </a:ext>
            </a:extLst>
          </p:cNvPr>
          <p:cNvSpPr/>
          <p:nvPr/>
        </p:nvSpPr>
        <p:spPr>
          <a:xfrm rot="16200000" flipH="1">
            <a:off x="665897" y="3940810"/>
            <a:ext cx="883514" cy="843819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8" name="Flecha: doblada 7">
            <a:extLst>
              <a:ext uri="{FF2B5EF4-FFF2-40B4-BE49-F238E27FC236}">
                <a16:creationId xmlns:a16="http://schemas.microsoft.com/office/drawing/2014/main" id="{3AB41B4F-3AEC-4F7D-845C-4045BA4B4D41}"/>
              </a:ext>
            </a:extLst>
          </p:cNvPr>
          <p:cNvSpPr/>
          <p:nvPr/>
        </p:nvSpPr>
        <p:spPr>
          <a:xfrm>
            <a:off x="6424963" y="1701362"/>
            <a:ext cx="434230" cy="502940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pic>
        <p:nvPicPr>
          <p:cNvPr id="4" name="Picture 2" descr="Resultado de imagen para creatividad">
            <a:extLst>
              <a:ext uri="{FF2B5EF4-FFF2-40B4-BE49-F238E27FC236}">
                <a16:creationId xmlns:a16="http://schemas.microsoft.com/office/drawing/2014/main" id="{BE634F5F-09C8-4B3A-8B01-4C1450F3A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28" y="3022675"/>
            <a:ext cx="2468483" cy="137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413225"/>
      </p:ext>
    </p:extLst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75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/>
              <a:t>1970 - Formalidad y Procesos en Cascada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275" y="1294660"/>
            <a:ext cx="4260541" cy="32773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21" y="3961360"/>
            <a:ext cx="3369131" cy="28055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762" y="1930400"/>
            <a:ext cx="4149406" cy="22048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9" y="3961360"/>
            <a:ext cx="3920019" cy="206112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1885035" y="457199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031113516"/>
      </p:ext>
    </p:extLst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88226" y="548904"/>
            <a:ext cx="4850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Eso no es todo . . 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24" y="2606082"/>
            <a:ext cx="3267710" cy="391008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57" y="1734868"/>
            <a:ext cx="2390016" cy="113706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547" y="4663260"/>
            <a:ext cx="1750252" cy="16507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597" y="627002"/>
            <a:ext cx="47625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58673"/>
      </p:ext>
    </p:extLst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/>
              <a:t>1980 – Productividad y Escalabilidad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114" y="1746059"/>
            <a:ext cx="3770505" cy="31420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89" y="1863298"/>
            <a:ext cx="4777844" cy="284050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242" y="4188652"/>
            <a:ext cx="3355625" cy="238654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77334" y="1493966"/>
            <a:ext cx="157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SW - CMM</a:t>
            </a:r>
          </a:p>
        </p:txBody>
      </p:sp>
    </p:spTree>
    <p:extLst>
      <p:ext uri="{BB962C8B-B14F-4D97-AF65-F5344CB8AC3E}">
        <p14:creationId xmlns:p14="http://schemas.microsoft.com/office/powerpoint/2010/main" val="3627687714"/>
      </p:ext>
    </p:extLst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222" y="3889953"/>
            <a:ext cx="1261362" cy="8346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70" y="3836447"/>
            <a:ext cx="1944902" cy="22069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053" y="4458984"/>
            <a:ext cx="1131063" cy="11310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286" y="5154849"/>
            <a:ext cx="894446" cy="117948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094" y="3662179"/>
            <a:ext cx="5810250" cy="23812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8" y="1677240"/>
            <a:ext cx="2832885" cy="2212713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88226" y="548904"/>
            <a:ext cx="4850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Eso no es todo . . .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8431">
            <a:off x="4655682" y="2067218"/>
            <a:ext cx="2469791" cy="85792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118" y="727213"/>
            <a:ext cx="2517508" cy="18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23937"/>
      </p:ext>
    </p:extLst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1937</TotalTime>
  <Words>310</Words>
  <Application>Microsoft Office PowerPoint</Application>
  <PresentationFormat>Panorámica</PresentationFormat>
  <Paragraphs>66</Paragraphs>
  <Slides>21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0" baseType="lpstr">
      <vt:lpstr>Arial</vt:lpstr>
      <vt:lpstr>Arial Black</vt:lpstr>
      <vt:lpstr>Calibri</vt:lpstr>
      <vt:lpstr>Gill Sans MT</vt:lpstr>
      <vt:lpstr>SeasideResortNF</vt:lpstr>
      <vt:lpstr>Times New Roman</vt:lpstr>
      <vt:lpstr>Trebuchet MS</vt:lpstr>
      <vt:lpstr>Wingdings 3</vt:lpstr>
      <vt:lpstr>Faceta</vt:lpstr>
      <vt:lpstr>Una vista de la Ingeniería de Software en los Siglos 20 y 21</vt:lpstr>
      <vt:lpstr>1950 – Ingeniería de Software vs Ingeniería de Hardware</vt:lpstr>
      <vt:lpstr>SAGE </vt:lpstr>
      <vt:lpstr>1960 - Creación del Software</vt:lpstr>
      <vt:lpstr>Otras tendencias</vt:lpstr>
      <vt:lpstr>1970 - Formalidad y Procesos en Cascada </vt:lpstr>
      <vt:lpstr>Presentación de PowerPoint</vt:lpstr>
      <vt:lpstr>1980 – Productividad y Escalabilidad</vt:lpstr>
      <vt:lpstr>Presentación de PowerPoint</vt:lpstr>
      <vt:lpstr>1990 – Concurrencia vs Procesos Secuenciales</vt:lpstr>
      <vt:lpstr>RUP  </vt:lpstr>
      <vt:lpstr>UML</vt:lpstr>
      <vt:lpstr>OPEN SOURCE DEVELOPMENT</vt:lpstr>
      <vt:lpstr>2000 – Agilidad y Valor.</vt:lpstr>
      <vt:lpstr>Value Based Software Engenieering , Model Driven Development, Commercial off the Shelf  </vt:lpstr>
      <vt:lpstr>Integración de la Ingeniería de Software y la Ingeniería en sistemas</vt:lpstr>
      <vt:lpstr>2010 – Globalización y Sistemas de Sistemas</vt:lpstr>
      <vt:lpstr>Conectividad global</vt:lpstr>
      <vt:lpstr>Software intensivo en Sistemas de sistemas (SOS)</vt:lpstr>
      <vt:lpstr>2020 y mas allá </vt:lpstr>
      <vt:lpstr>Mas allá…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Una vista de la Ingeniería de Software en los Siglos 20 y 21</dc:title>
  <dc:creator>a3</dc:creator>
  <cp:lastModifiedBy>Eduardo</cp:lastModifiedBy>
  <cp:revision>73</cp:revision>
  <dcterms:created xsi:type="dcterms:W3CDTF">2017-08-10T15:58:35Z</dcterms:created>
  <dcterms:modified xsi:type="dcterms:W3CDTF">2017-08-15T14:17:18Z</dcterms:modified>
</cp:coreProperties>
</file>